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63" r:id="rId2"/>
    <p:sldId id="289" r:id="rId3"/>
    <p:sldId id="264" r:id="rId4"/>
    <p:sldId id="265" r:id="rId5"/>
    <p:sldId id="266" r:id="rId6"/>
    <p:sldId id="258" r:id="rId7"/>
    <p:sldId id="259" r:id="rId8"/>
    <p:sldId id="260" r:id="rId9"/>
    <p:sldId id="261" r:id="rId10"/>
    <p:sldId id="262" r:id="rId11"/>
    <p:sldId id="267" r:id="rId12"/>
    <p:sldId id="268" r:id="rId13"/>
    <p:sldId id="269" r:id="rId14"/>
    <p:sldId id="270" r:id="rId15"/>
    <p:sldId id="273"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18/06/2019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18/06/2019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18/06/2019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057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91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3246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3246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324600"/>
            <a:ext cx="1905000" cy="457200"/>
          </a:xfrm>
        </p:spPr>
        <p:txBody>
          <a:bodyPr/>
          <a:lstStyle>
            <a:lvl1pPr>
              <a:defRPr/>
            </a:lvl1pPr>
          </a:lstStyle>
          <a:p>
            <a:fld id="{6B4AD7C1-7283-4D75-AE19-D4ACEB36B83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91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61F98234-16E7-40C9-BB29-297043E7269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18/06/2019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18/06/2019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18/06/2019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18/06/2019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18/06/2019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18/06/2019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18/06/2019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18/06/2019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524000"/>
            <a:ext cx="8153400" cy="609600"/>
          </a:xfrm>
        </p:spPr>
        <p:txBody>
          <a:bodyPr>
            <a:noAutofit/>
          </a:bodyPr>
          <a:lstStyle/>
          <a:p>
            <a:pPr eaLnBrk="1" hangingPunct="1"/>
            <a:r>
              <a:rPr lang="en-US" sz="4000" dirty="0" smtClean="0"/>
              <a:t> Non-traditional Machining Processes</a:t>
            </a:r>
          </a:p>
        </p:txBody>
      </p:sp>
      <p:sp>
        <p:nvSpPr>
          <p:cNvPr id="4" name="TextBox 3"/>
          <p:cNvSpPr txBox="1"/>
          <p:nvPr/>
        </p:nvSpPr>
        <p:spPr>
          <a:xfrm>
            <a:off x="2438400" y="4191000"/>
            <a:ext cx="4267200" cy="954107"/>
          </a:xfrm>
          <a:prstGeom prst="rect">
            <a:avLst/>
          </a:prstGeom>
          <a:noFill/>
        </p:spPr>
        <p:txBody>
          <a:bodyPr wrap="square" rtlCol="0">
            <a:spAutoFit/>
          </a:bodyPr>
          <a:lstStyle/>
          <a:p>
            <a:pPr algn="ctr"/>
            <a:r>
              <a:rPr lang="en-US" sz="2800" dirty="0" smtClean="0"/>
              <a:t>Prepared By</a:t>
            </a:r>
          </a:p>
          <a:p>
            <a:pPr algn="ctr"/>
            <a:r>
              <a:rPr lang="en-US" sz="2800" dirty="0" smtClean="0"/>
              <a:t>Prof A. L. Suradkar</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normAutofit fontScale="90000"/>
          </a:bodyPr>
          <a:lstStyle/>
          <a:p>
            <a:pPr eaLnBrk="1" fontAlgn="auto" hangingPunct="1">
              <a:spcBef>
                <a:spcPts val="600"/>
              </a:spcBef>
              <a:spcAft>
                <a:spcPts val="0"/>
              </a:spcAft>
              <a:defRPr/>
            </a:pPr>
            <a:r>
              <a:rPr lang="en-US" dirty="0" smtClean="0">
                <a:solidFill>
                  <a:schemeClr val="tx2">
                    <a:satMod val="130000"/>
                  </a:schemeClr>
                </a:solidFill>
                <a:sym typeface="Symbol" pitchFamily="18" charset="2"/>
              </a:rPr>
              <a:t>IV.  Chemical </a:t>
            </a:r>
            <a:r>
              <a:rPr lang="en-US" dirty="0">
                <a:solidFill>
                  <a:schemeClr val="tx2">
                    <a:satMod val="130000"/>
                  </a:schemeClr>
                </a:solidFill>
                <a:sym typeface="Symbol" pitchFamily="18" charset="2"/>
              </a:rPr>
              <a:t>Machining (CHM)</a:t>
            </a:r>
          </a:p>
        </p:txBody>
      </p:sp>
      <p:sp>
        <p:nvSpPr>
          <p:cNvPr id="38915" name="Rectangle 3"/>
          <p:cNvSpPr>
            <a:spLocks noGrp="1" noChangeArrowheads="1"/>
          </p:cNvSpPr>
          <p:nvPr>
            <p:ph idx="1"/>
          </p:nvPr>
        </p:nvSpPr>
        <p:spPr/>
        <p:txBody>
          <a:bodyPr/>
          <a:lstStyle/>
          <a:p>
            <a:pPr eaLnBrk="1" hangingPunct="1">
              <a:buFontTx/>
              <a:buNone/>
            </a:pPr>
            <a:r>
              <a:rPr lang="en-US" sz="2800" smtClean="0">
                <a:sym typeface="Symbol" pitchFamily="18" charset="2"/>
              </a:rPr>
              <a:t>Material removal through contact with a strong chemical etchant</a:t>
            </a:r>
          </a:p>
          <a:p>
            <a:pPr eaLnBrk="1" hangingPunct="1"/>
            <a:r>
              <a:rPr lang="en-US" sz="2800" smtClean="0">
                <a:sym typeface="Symbol" pitchFamily="18" charset="2"/>
              </a:rPr>
              <a:t>Processes include:</a:t>
            </a:r>
          </a:p>
          <a:p>
            <a:pPr lvl="1" eaLnBrk="1" hangingPunct="1"/>
            <a:r>
              <a:rPr lang="en-US" sz="2400" smtClean="0">
                <a:sym typeface="Symbol" pitchFamily="18" charset="2"/>
              </a:rPr>
              <a:t>Chemical milling</a:t>
            </a:r>
          </a:p>
          <a:p>
            <a:pPr lvl="1" eaLnBrk="1" hangingPunct="1"/>
            <a:r>
              <a:rPr lang="en-US" sz="2400" smtClean="0">
                <a:sym typeface="Symbol" pitchFamily="18" charset="2"/>
              </a:rPr>
              <a:t>Chemical blanking</a:t>
            </a:r>
          </a:p>
          <a:p>
            <a:pPr lvl="1" eaLnBrk="1" hangingPunct="1"/>
            <a:r>
              <a:rPr lang="en-US" sz="2400" smtClean="0">
                <a:sym typeface="Symbol" pitchFamily="18" charset="2"/>
              </a:rPr>
              <a:t>Chemical engraving</a:t>
            </a:r>
          </a:p>
          <a:p>
            <a:pPr lvl="1" eaLnBrk="1" hangingPunct="1"/>
            <a:r>
              <a:rPr lang="en-US" sz="2400" smtClean="0">
                <a:sym typeface="Symbol" pitchFamily="18" charset="2"/>
              </a:rPr>
              <a:t>Photochemical machining</a:t>
            </a:r>
          </a:p>
          <a:p>
            <a:pPr eaLnBrk="1" hangingPunct="1"/>
            <a:r>
              <a:rPr lang="en-US" sz="2800" smtClean="0">
                <a:sym typeface="Symbol" pitchFamily="18" charset="2"/>
              </a:rPr>
              <a:t>All utilize the same mechanism of material removal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p:txBody>
          <a:bodyPr/>
          <a:lstStyle/>
          <a:p>
            <a:r>
              <a:rPr lang="en-US"/>
              <a:t>Grinding</a:t>
            </a:r>
          </a:p>
        </p:txBody>
      </p:sp>
      <p:pic>
        <p:nvPicPr>
          <p:cNvPr id="44035" name="Picture 1027"/>
          <p:cNvPicPr>
            <a:picLocks noChangeAspect="1" noChangeArrowheads="1"/>
          </p:cNvPicPr>
          <p:nvPr/>
        </p:nvPicPr>
        <p:blipFill>
          <a:blip r:embed="rId2"/>
          <a:srcRect/>
          <a:stretch>
            <a:fillRect/>
          </a:stretch>
        </p:blipFill>
        <p:spPr bwMode="auto">
          <a:xfrm>
            <a:off x="1524000" y="1981200"/>
            <a:ext cx="6096000" cy="4876800"/>
          </a:xfrm>
          <a:prstGeom prst="rect">
            <a:avLst/>
          </a:prstGeom>
          <a:noFill/>
          <a:ln w="12700">
            <a:noFill/>
            <a:miter lim="800000"/>
            <a:headEnd type="none" w="sm" len="sm"/>
            <a:tailEnd type="none" w="sm" len="sm"/>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4000"/>
              <a:t>Abrasive Grinding</a:t>
            </a:r>
          </a:p>
        </p:txBody>
      </p:sp>
      <p:sp>
        <p:nvSpPr>
          <p:cNvPr id="71683" name="Rectangle 3"/>
          <p:cNvSpPr>
            <a:spLocks noGrp="1" noChangeArrowheads="1"/>
          </p:cNvSpPr>
          <p:nvPr>
            <p:ph type="body" sz="half" idx="1"/>
          </p:nvPr>
        </p:nvSpPr>
        <p:spPr>
          <a:xfrm>
            <a:off x="685800" y="2057400"/>
            <a:ext cx="3810000" cy="4800600"/>
          </a:xfrm>
        </p:spPr>
        <p:txBody>
          <a:bodyPr/>
          <a:lstStyle/>
          <a:p>
            <a:r>
              <a:rPr lang="en-US" sz="2800"/>
              <a:t>Can be viewed as multiple very small cutting edges</a:t>
            </a:r>
          </a:p>
          <a:p>
            <a:r>
              <a:rPr lang="en-US" sz="2800"/>
              <a:t>Results in a very fine finish</a:t>
            </a:r>
          </a:p>
          <a:p>
            <a:r>
              <a:rPr lang="en-US" sz="2800"/>
              <a:t>Can leave residual stresses</a:t>
            </a:r>
          </a:p>
          <a:p>
            <a:r>
              <a:rPr lang="en-US" sz="2800"/>
              <a:t>Slow, small material removal rates</a:t>
            </a:r>
          </a:p>
          <a:p>
            <a:r>
              <a:rPr lang="en-US" sz="2800"/>
              <a:t>Sparking out</a:t>
            </a:r>
          </a:p>
          <a:p>
            <a:pPr>
              <a:buFontTx/>
              <a:buNone/>
            </a:pPr>
            <a:endParaRPr lang="en-US" sz="2800"/>
          </a:p>
        </p:txBody>
      </p:sp>
      <p:pic>
        <p:nvPicPr>
          <p:cNvPr id="71684" name="Picture 4"/>
          <p:cNvPicPr>
            <a:picLocks noGrp="1" noChangeAspect="1" noChangeArrowheads="1"/>
          </p:cNvPicPr>
          <p:nvPr>
            <p:ph sz="quarter" idx="2"/>
          </p:nvPr>
        </p:nvPicPr>
        <p:blipFill>
          <a:blip r:embed="rId2">
            <a:lum contrast="72000"/>
          </a:blip>
          <a:srcRect/>
          <a:stretch>
            <a:fillRect/>
          </a:stretch>
        </p:blipFill>
        <p:spPr>
          <a:xfrm>
            <a:off x="4654550" y="1695450"/>
            <a:ext cx="4489450" cy="2343150"/>
          </a:xfrm>
        </p:spPr>
      </p:pic>
      <p:pic>
        <p:nvPicPr>
          <p:cNvPr id="71685" name="Picture 5"/>
          <p:cNvPicPr>
            <a:picLocks noGrp="1" noChangeAspect="1" noChangeArrowheads="1"/>
          </p:cNvPicPr>
          <p:nvPr>
            <p:ph sz="quarter" idx="3"/>
          </p:nvPr>
        </p:nvPicPr>
        <p:blipFill>
          <a:blip r:embed="rId3" cstate="print">
            <a:lum contrast="78000"/>
          </a:blip>
          <a:stretch>
            <a:fillRect/>
          </a:stretch>
        </p:blipFill>
        <p:spPr>
          <a:xfrm>
            <a:off x="5228246" y="4191000"/>
            <a:ext cx="2649907" cy="19812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title"/>
          </p:nvPr>
        </p:nvSpPr>
        <p:spPr/>
        <p:txBody>
          <a:bodyPr>
            <a:normAutofit/>
          </a:bodyPr>
          <a:lstStyle/>
          <a:p>
            <a:r>
              <a:rPr lang="en-US" sz="4000"/>
              <a:t>Standard Grinding Wheel Designation</a:t>
            </a:r>
          </a:p>
        </p:txBody>
      </p:sp>
      <p:pic>
        <p:nvPicPr>
          <p:cNvPr id="72709" name="Picture 5"/>
          <p:cNvPicPr>
            <a:picLocks noGrp="1" noChangeAspect="1" noChangeArrowheads="1"/>
          </p:cNvPicPr>
          <p:nvPr>
            <p:ph sz="half" idx="1"/>
          </p:nvPr>
        </p:nvPicPr>
        <p:blipFill>
          <a:blip r:embed="rId2">
            <a:lum bright="18000" contrast="42000"/>
          </a:blip>
          <a:stretch>
            <a:fillRect/>
          </a:stretch>
        </p:blipFill>
        <p:spPr>
          <a:xfrm>
            <a:off x="1610106" y="2057400"/>
            <a:ext cx="5923788" cy="1981200"/>
          </a:xfrm>
        </p:spPr>
      </p:pic>
      <p:sp>
        <p:nvSpPr>
          <p:cNvPr id="72710" name="Rectangle 6"/>
          <p:cNvSpPr>
            <a:spLocks noGrp="1" noChangeArrowheads="1"/>
          </p:cNvSpPr>
          <p:nvPr>
            <p:ph type="body" sz="half" idx="2"/>
          </p:nvPr>
        </p:nvSpPr>
        <p:spPr>
          <a:xfrm>
            <a:off x="685800" y="4724400"/>
            <a:ext cx="7772400" cy="2133600"/>
          </a:xfrm>
        </p:spPr>
        <p:txBody>
          <a:bodyPr/>
          <a:lstStyle/>
          <a:p>
            <a:r>
              <a:rPr lang="en-US" sz="2400"/>
              <a:t>While this is specific to grinding, realize that there are similar standard designations in most industries</a:t>
            </a:r>
          </a:p>
          <a:p>
            <a:r>
              <a:rPr lang="en-US" sz="2400"/>
              <a:t>Take the time to learn the standard designations early so that you can speak intelligibly with those within the industry.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0"/>
            <a:ext cx="7696200" cy="5816977"/>
          </a:xfrm>
          <a:prstGeom prst="rect">
            <a:avLst/>
          </a:prstGeom>
        </p:spPr>
        <p:txBody>
          <a:bodyPr wrap="square">
            <a:spAutoFit/>
          </a:bodyPr>
          <a:lstStyle/>
          <a:p>
            <a:r>
              <a:rPr lang="en-US" sz="2400" b="1" dirty="0" smtClean="0"/>
              <a:t>Cold Working</a:t>
            </a:r>
          </a:p>
          <a:p>
            <a:endParaRPr lang="en-US" b="1" dirty="0" smtClean="0"/>
          </a:p>
          <a:p>
            <a:r>
              <a:rPr lang="en-US" dirty="0" smtClean="0"/>
              <a:t>1. Plastic deformation which is carried out in a temperature region and over a time interval such that the strain hardening is not relieved is called cold working.</a:t>
            </a:r>
          </a:p>
          <a:p>
            <a:r>
              <a:rPr lang="en-US" dirty="0" smtClean="0"/>
              <a:t>2. Cold working produces additional dislocations within the metal structure</a:t>
            </a:r>
          </a:p>
          <a:p>
            <a:r>
              <a:rPr lang="en-US" dirty="0" smtClean="0"/>
              <a:t>3. Initially the dislocations can move through the metal structure.</a:t>
            </a:r>
          </a:p>
          <a:p>
            <a:r>
              <a:rPr lang="en-US" dirty="0" smtClean="0"/>
              <a:t>4.  As the working continues, however, the movement of the dislocations becomes more difficult.</a:t>
            </a:r>
          </a:p>
          <a:p>
            <a:r>
              <a:rPr lang="en-US" dirty="0" smtClean="0"/>
              <a:t>5. The metal becomes less malleable and ductile.</a:t>
            </a:r>
          </a:p>
          <a:p>
            <a:endParaRPr lang="en-US" dirty="0" smtClean="0"/>
          </a:p>
          <a:p>
            <a:endParaRPr lang="en-US" dirty="0" smtClean="0"/>
          </a:p>
          <a:p>
            <a:r>
              <a:rPr lang="en-US" sz="2400" b="1" dirty="0" smtClean="0"/>
              <a:t>What Does Cold Working Effect?</a:t>
            </a:r>
          </a:p>
          <a:p>
            <a:endParaRPr lang="en-US" b="1" dirty="0" smtClean="0"/>
          </a:p>
          <a:p>
            <a:r>
              <a:rPr lang="en-US" dirty="0" smtClean="0"/>
              <a:t>The following properties are affected by cold work significantly:</a:t>
            </a:r>
          </a:p>
          <a:p>
            <a:r>
              <a:rPr lang="en-US" dirty="0" smtClean="0"/>
              <a:t>1. Tensile Strength</a:t>
            </a:r>
          </a:p>
          <a:p>
            <a:r>
              <a:rPr lang="en-US" dirty="0" smtClean="0"/>
              <a:t>2. Hardness</a:t>
            </a:r>
          </a:p>
          <a:p>
            <a:r>
              <a:rPr lang="en-US" dirty="0" smtClean="0"/>
              <a:t>3. Yield Strength</a:t>
            </a:r>
          </a:p>
          <a:p>
            <a:r>
              <a:rPr lang="en-US" dirty="0" smtClean="0"/>
              <a:t>4. Ductility</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OLLEGE\AMT\UNIT 1\COLD.jp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7" name="Picture 3" descr="D:\COLLEGE\AMT\UNIT 1\COLD.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COLLEGE\AMT\UNIT 1\DRAWING OF METAL.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COLLEGE\AMT\UNIT 1\DEEP DRAWING.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COLLEGE\AMT\UNIT 1\WHY COLD WORKING.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52400"/>
            <a:ext cx="8153400" cy="609600"/>
          </a:xfrm>
        </p:spPr>
        <p:txBody>
          <a:bodyPr>
            <a:normAutofit fontScale="90000"/>
          </a:bodyPr>
          <a:lstStyle/>
          <a:p>
            <a:pPr eaLnBrk="1" hangingPunct="1"/>
            <a:r>
              <a:rPr lang="en-US" sz="4000" smtClean="0"/>
              <a:t> </a:t>
            </a:r>
            <a:r>
              <a:rPr lang="en-US" sz="3200" smtClean="0"/>
              <a:t>Non-traditional Machining Processes</a:t>
            </a:r>
          </a:p>
        </p:txBody>
      </p:sp>
      <p:sp>
        <p:nvSpPr>
          <p:cNvPr id="2051" name="Rectangle 3"/>
          <p:cNvSpPr>
            <a:spLocks noGrp="1" noChangeArrowheads="1"/>
          </p:cNvSpPr>
          <p:nvPr>
            <p:ph type="subTitle" idx="1"/>
          </p:nvPr>
        </p:nvSpPr>
        <p:spPr>
          <a:xfrm>
            <a:off x="609600" y="914400"/>
            <a:ext cx="8153400" cy="5334000"/>
          </a:xfrm>
        </p:spPr>
        <p:txBody>
          <a:bodyPr>
            <a:noAutofit/>
          </a:bodyPr>
          <a:lstStyle/>
          <a:p>
            <a:pPr marL="609600" indent="-609600" algn="just" eaLnBrk="1" hangingPunct="1"/>
            <a:r>
              <a:rPr lang="en-US" sz="2000" dirty="0" smtClean="0">
                <a:solidFill>
                  <a:schemeClr val="bg1"/>
                </a:solidFill>
              </a:rPr>
              <a:t>Manufacturing processes can be broadly divided into two groups:</a:t>
            </a:r>
          </a:p>
          <a:p>
            <a:pPr marL="609600" indent="-609600" algn="just" eaLnBrk="1" hangingPunct="1">
              <a:buFontTx/>
              <a:buAutoNum type="alphaLcParenR"/>
            </a:pPr>
            <a:r>
              <a:rPr lang="en-US" sz="2000" dirty="0" smtClean="0">
                <a:solidFill>
                  <a:schemeClr val="bg1"/>
                </a:solidFill>
              </a:rPr>
              <a:t>primary manufacturing processes : Provide basic shape and size</a:t>
            </a:r>
          </a:p>
          <a:p>
            <a:pPr marL="609600" indent="-609600" algn="just" eaLnBrk="1" hangingPunct="1">
              <a:buFontTx/>
              <a:buAutoNum type="alphaLcParenR"/>
            </a:pPr>
            <a:r>
              <a:rPr lang="en-US" sz="2000" dirty="0" smtClean="0">
                <a:solidFill>
                  <a:schemeClr val="bg1"/>
                </a:solidFill>
              </a:rPr>
              <a:t>secondary manufacturing processes : Provide final shape and size with tighter control on dimension, surface characteristics</a:t>
            </a:r>
          </a:p>
          <a:p>
            <a:pPr marL="609600" indent="-609600" algn="just" eaLnBrk="1" hangingPunct="1"/>
            <a:r>
              <a:rPr lang="en-US" sz="2000" dirty="0" smtClean="0">
                <a:solidFill>
                  <a:schemeClr val="bg1"/>
                </a:solidFill>
              </a:rPr>
              <a:t>Material removal processes once again can be divided into two groups</a:t>
            </a:r>
          </a:p>
          <a:p>
            <a:pPr marL="609600" indent="-609600" algn="just" eaLnBrk="1" hangingPunct="1">
              <a:buFontTx/>
              <a:buAutoNum type="arabicPeriod"/>
            </a:pPr>
            <a:r>
              <a:rPr lang="en-US" sz="2000" dirty="0" smtClean="0">
                <a:solidFill>
                  <a:schemeClr val="bg1"/>
                </a:solidFill>
              </a:rPr>
              <a:t>Conventional Machining Processes </a:t>
            </a:r>
          </a:p>
          <a:p>
            <a:pPr marL="609600" indent="-609600" algn="just" eaLnBrk="1" hangingPunct="1">
              <a:buFontTx/>
              <a:buAutoNum type="arabicPeriod"/>
            </a:pPr>
            <a:r>
              <a:rPr lang="en-US" sz="2000" dirty="0" smtClean="0">
                <a:solidFill>
                  <a:schemeClr val="bg1"/>
                </a:solidFill>
              </a:rPr>
              <a:t>Non-Traditional Manufacturing Processes or non-conventional Manufacturing processes</a:t>
            </a:r>
          </a:p>
          <a:p>
            <a:pPr marL="609600" indent="-609600" algn="just" eaLnBrk="1" hangingPunct="1"/>
            <a:r>
              <a:rPr lang="en-US" sz="2000" dirty="0" smtClean="0">
                <a:solidFill>
                  <a:schemeClr val="bg1"/>
                </a:solidFill>
              </a:rPr>
              <a:t>	</a:t>
            </a:r>
          </a:p>
          <a:p>
            <a:pPr marL="609600" indent="-609600" algn="just" eaLnBrk="1" hangingPunct="1"/>
            <a:r>
              <a:rPr lang="en-US" sz="2000" dirty="0" smtClean="0">
                <a:solidFill>
                  <a:schemeClr val="bg1"/>
                </a:solidFill>
              </a:rPr>
              <a:t>	Conventional Machining Processes mostly remove material in the form of chips by applying forces on the work material with a wedge shaped cutting tool that is harder than the work material under machining condition.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COLLEGE\AMT\UNIT 1\WHY NOT.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COLLEGE\AMT\UNIT 1\HOW TO CALCULATE.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COLLEGE\AMT\UNIT 1\HOT WORKING.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COLLEGE\AMT\UNIT 1\HOT 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COLLEGE\AMT\UNIT 1\HOT 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COLLEGE\AMT\UNIT 1\HOT 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COLLEGE\AMT\UNIT 1\HOT 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COLLEGE\AMT\UNIT 1\HOT 6.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COLLEGE\AMT\UNIT 1\HOT 7.jp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COLLEGE\AMT\UNIT 1\HOT 8.jp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152400"/>
            <a:ext cx="8153400" cy="609600"/>
          </a:xfrm>
        </p:spPr>
        <p:txBody>
          <a:bodyPr>
            <a:normAutofit fontScale="90000"/>
          </a:bodyPr>
          <a:lstStyle/>
          <a:p>
            <a:pPr eaLnBrk="1" hangingPunct="1"/>
            <a:r>
              <a:rPr lang="en-US" sz="4000" smtClean="0"/>
              <a:t> </a:t>
            </a:r>
            <a:r>
              <a:rPr lang="en-US" sz="3200" smtClean="0"/>
              <a:t>Non-traditional Machining Processes</a:t>
            </a:r>
          </a:p>
        </p:txBody>
      </p:sp>
      <p:sp>
        <p:nvSpPr>
          <p:cNvPr id="3075" name="Rectangle 3"/>
          <p:cNvSpPr>
            <a:spLocks noGrp="1" noChangeArrowheads="1"/>
          </p:cNvSpPr>
          <p:nvPr>
            <p:ph type="subTitle" idx="1"/>
          </p:nvPr>
        </p:nvSpPr>
        <p:spPr>
          <a:xfrm>
            <a:off x="609600" y="914400"/>
            <a:ext cx="7924800" cy="5334000"/>
          </a:xfrm>
        </p:spPr>
        <p:txBody>
          <a:bodyPr/>
          <a:lstStyle/>
          <a:p>
            <a:pPr marL="609600" indent="-609600" algn="just" eaLnBrk="1" hangingPunct="1">
              <a:lnSpc>
                <a:spcPct val="80000"/>
              </a:lnSpc>
            </a:pPr>
            <a:r>
              <a:rPr lang="en-US" sz="2000" dirty="0" smtClean="0">
                <a:solidFill>
                  <a:schemeClr val="bg1"/>
                </a:solidFill>
              </a:rPr>
              <a:t>The major characteristics of conventional machining are: </a:t>
            </a:r>
          </a:p>
          <a:p>
            <a:pPr marL="892175" lvl="1" indent="-200025" algn="just" eaLnBrk="1" hangingPunct="1">
              <a:lnSpc>
                <a:spcPct val="80000"/>
              </a:lnSpc>
            </a:pPr>
            <a:r>
              <a:rPr lang="en-US" sz="2000" dirty="0" smtClean="0">
                <a:solidFill>
                  <a:schemeClr val="bg1"/>
                </a:solidFill>
              </a:rPr>
              <a:t>• Generally macroscopic chip formation by shear deformation </a:t>
            </a:r>
          </a:p>
          <a:p>
            <a:pPr marL="892175" lvl="1" indent="-200025" algn="just" eaLnBrk="1" hangingPunct="1">
              <a:lnSpc>
                <a:spcPct val="80000"/>
              </a:lnSpc>
            </a:pPr>
            <a:r>
              <a:rPr lang="en-US" sz="2000" dirty="0" smtClean="0">
                <a:solidFill>
                  <a:schemeClr val="bg1"/>
                </a:solidFill>
              </a:rPr>
              <a:t>• Material removal takes place due to application of cutting forces – energy domain can be classified as mechanical </a:t>
            </a:r>
          </a:p>
          <a:p>
            <a:pPr marL="892175" lvl="1" indent="-200025" algn="just" eaLnBrk="1" hangingPunct="1">
              <a:lnSpc>
                <a:spcPct val="80000"/>
              </a:lnSpc>
            </a:pPr>
            <a:r>
              <a:rPr lang="en-US" sz="2000" dirty="0" smtClean="0">
                <a:solidFill>
                  <a:schemeClr val="bg1"/>
                </a:solidFill>
              </a:rPr>
              <a:t>• Cutting tool is harder than work piece at room temperature as well as under machining conditions </a:t>
            </a:r>
          </a:p>
          <a:p>
            <a:pPr marL="609600" indent="-609600" algn="just" eaLnBrk="1" hangingPunct="1">
              <a:lnSpc>
                <a:spcPct val="80000"/>
              </a:lnSpc>
            </a:pPr>
            <a:endParaRPr lang="en-US" sz="2000" dirty="0" smtClean="0">
              <a:solidFill>
                <a:schemeClr val="bg1"/>
              </a:solidFill>
            </a:endParaRPr>
          </a:p>
          <a:p>
            <a:pPr marL="609600" indent="-609600" algn="just" eaLnBrk="1" hangingPunct="1">
              <a:lnSpc>
                <a:spcPct val="80000"/>
              </a:lnSpc>
            </a:pPr>
            <a:r>
              <a:rPr lang="en-US" sz="2000" dirty="0" smtClean="0">
                <a:solidFill>
                  <a:schemeClr val="bg1"/>
                </a:solidFill>
              </a:rPr>
              <a:t>	</a:t>
            </a:r>
            <a:r>
              <a:rPr lang="en-US" sz="2000" b="1" dirty="0" smtClean="0">
                <a:solidFill>
                  <a:schemeClr val="bg1"/>
                </a:solidFill>
              </a:rPr>
              <a:t>Non-conventional manufacturing processes </a:t>
            </a:r>
            <a:r>
              <a:rPr lang="en-US" sz="2000" dirty="0" smtClean="0">
                <a:solidFill>
                  <a:schemeClr val="bg1"/>
                </a:solidFill>
              </a:rPr>
              <a:t>is defined as a group of processes that remove excess material by various techniques involving mechanical, thermal, electrical or chemical energy or combinations of these energies but do not use a sharp cutting tools as it needs to be used for traditional manufacturing processes.</a:t>
            </a:r>
          </a:p>
          <a:p>
            <a:pPr marL="609600" indent="-609600" algn="just" eaLnBrk="1" hangingPunct="1">
              <a:lnSpc>
                <a:spcPct val="80000"/>
              </a:lnSpc>
            </a:pPr>
            <a:r>
              <a:rPr lang="en-US" sz="2000" b="1" dirty="0" smtClean="0">
                <a:solidFill>
                  <a:schemeClr val="bg1"/>
                </a:solidFill>
              </a:rPr>
              <a:t>The major characteristics of Non-conventional machining are:</a:t>
            </a:r>
          </a:p>
          <a:p>
            <a:pPr marL="609600" indent="-609600" algn="just" eaLnBrk="1" hangingPunct="1">
              <a:lnSpc>
                <a:spcPct val="80000"/>
              </a:lnSpc>
            </a:pPr>
            <a:r>
              <a:rPr lang="en-US" sz="2000" dirty="0" smtClean="0">
                <a:solidFill>
                  <a:schemeClr val="bg1"/>
                </a:solidFill>
              </a:rPr>
              <a:t>1.     Material removal may occur with chip formation or even no chip formation may take place. For example in AJM, chips are of microscopic size and in case of Electrochemical machining material removal occurs due to electrochemical dissolution at atomic level.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COLLEGE\AMT\UNIT 1\HOT 9.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COLLEGE\AMT\UNIT 1\HOT 1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0" y="152400"/>
            <a:ext cx="8153400" cy="609600"/>
          </a:xfrm>
        </p:spPr>
        <p:txBody>
          <a:bodyPr>
            <a:normAutofit fontScale="90000"/>
          </a:bodyPr>
          <a:lstStyle/>
          <a:p>
            <a:pPr eaLnBrk="1" hangingPunct="1"/>
            <a:r>
              <a:rPr lang="en-US" sz="4000" smtClean="0"/>
              <a:t> </a:t>
            </a:r>
            <a:r>
              <a:rPr lang="en-US" sz="3200" smtClean="0"/>
              <a:t>Non-traditional Machining Processes</a:t>
            </a:r>
          </a:p>
        </p:txBody>
      </p:sp>
      <p:sp>
        <p:nvSpPr>
          <p:cNvPr id="4099" name="Rectangle 3"/>
          <p:cNvSpPr>
            <a:spLocks noGrp="1" noChangeArrowheads="1"/>
          </p:cNvSpPr>
          <p:nvPr>
            <p:ph type="subTitle" idx="1"/>
          </p:nvPr>
        </p:nvSpPr>
        <p:spPr>
          <a:xfrm>
            <a:off x="762000" y="1066800"/>
            <a:ext cx="8153400" cy="5334000"/>
          </a:xfrm>
        </p:spPr>
        <p:txBody>
          <a:bodyPr/>
          <a:lstStyle/>
          <a:p>
            <a:pPr marL="609600" indent="-609600" algn="just" eaLnBrk="1" hangingPunct="1">
              <a:lnSpc>
                <a:spcPct val="90000"/>
              </a:lnSpc>
            </a:pPr>
            <a:r>
              <a:rPr lang="en-US" sz="2000" dirty="0" smtClean="0">
                <a:solidFill>
                  <a:srgbClr val="000099"/>
                </a:solidFill>
              </a:rPr>
              <a:t>The major characteristics of Non-conventional machining:</a:t>
            </a:r>
          </a:p>
          <a:p>
            <a:pPr marL="609600" indent="-609600" algn="just" eaLnBrk="1" hangingPunct="1">
              <a:lnSpc>
                <a:spcPct val="90000"/>
              </a:lnSpc>
            </a:pPr>
            <a:endParaRPr lang="en-US" sz="2000" dirty="0" smtClean="0">
              <a:solidFill>
                <a:srgbClr val="000099"/>
              </a:solidFill>
            </a:endParaRPr>
          </a:p>
          <a:p>
            <a:pPr marL="609600" indent="-609600" algn="just" eaLnBrk="1" hangingPunct="1">
              <a:lnSpc>
                <a:spcPct val="90000"/>
              </a:lnSpc>
            </a:pPr>
            <a:r>
              <a:rPr lang="en-US" sz="2000" dirty="0" smtClean="0">
                <a:solidFill>
                  <a:schemeClr val="bg1"/>
                </a:solidFill>
              </a:rPr>
              <a:t>2.     In NTM, there may not be a physical tool present. For example in laser jet machining, machining is carried out by laser beam. However in Electrochemical Machining there is a physical tool that is very much required for machining </a:t>
            </a:r>
          </a:p>
          <a:p>
            <a:pPr marL="609600" indent="-609600" algn="just" eaLnBrk="1" hangingPunct="1">
              <a:lnSpc>
                <a:spcPct val="90000"/>
              </a:lnSpc>
            </a:pPr>
            <a:r>
              <a:rPr lang="en-US" sz="2000" dirty="0" smtClean="0">
                <a:solidFill>
                  <a:schemeClr val="bg1"/>
                </a:solidFill>
              </a:rPr>
              <a:t>3.     In NTM, the tool need not be harder than the work piece material. For example, in EDM, copper is used as the tool material to machine hardened steels. </a:t>
            </a:r>
          </a:p>
          <a:p>
            <a:pPr marL="609600" indent="-609600" algn="just" eaLnBrk="1" hangingPunct="1">
              <a:lnSpc>
                <a:spcPct val="90000"/>
              </a:lnSpc>
            </a:pPr>
            <a:r>
              <a:rPr lang="en-US" sz="2000" dirty="0" smtClean="0">
                <a:solidFill>
                  <a:schemeClr val="bg1"/>
                </a:solidFill>
              </a:rPr>
              <a:t>4.     Mostly NTM processes do not necessarily use mechanical energy to provide material removal. They use different energy domains to provide machining. For example, in USM, AJM, WJM mechanical energy is used to machine material, whereas in ECM electrochemical dissolution constitutes material removal.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62000" y="152400"/>
            <a:ext cx="8153400" cy="609600"/>
          </a:xfrm>
        </p:spPr>
        <p:txBody>
          <a:bodyPr>
            <a:normAutofit fontScale="90000"/>
          </a:bodyPr>
          <a:lstStyle/>
          <a:p>
            <a:pPr eaLnBrk="1" hangingPunct="1"/>
            <a:r>
              <a:rPr lang="en-US" sz="3200" smtClean="0"/>
              <a:t> Needs for Non Traditional Machining</a:t>
            </a:r>
          </a:p>
        </p:txBody>
      </p:sp>
      <p:sp>
        <p:nvSpPr>
          <p:cNvPr id="6147" name="Rectangle 3"/>
          <p:cNvSpPr>
            <a:spLocks noGrp="1" noChangeArrowheads="1"/>
          </p:cNvSpPr>
          <p:nvPr>
            <p:ph type="subTitle" idx="1"/>
          </p:nvPr>
        </p:nvSpPr>
        <p:spPr>
          <a:xfrm>
            <a:off x="381000" y="1066800"/>
            <a:ext cx="8534400" cy="5334000"/>
          </a:xfrm>
        </p:spPr>
        <p:txBody>
          <a:bodyPr/>
          <a:lstStyle/>
          <a:p>
            <a:pPr algn="just" eaLnBrk="1" hangingPunct="1">
              <a:buFontTx/>
              <a:buChar char="•"/>
            </a:pPr>
            <a:r>
              <a:rPr lang="en-US" sz="2000" dirty="0" smtClean="0">
                <a:solidFill>
                  <a:schemeClr val="tx1"/>
                </a:solidFill>
              </a:rPr>
              <a:t> </a:t>
            </a:r>
            <a:r>
              <a:rPr lang="en-US" sz="2000" dirty="0" smtClean="0">
                <a:solidFill>
                  <a:schemeClr val="bg1"/>
                </a:solidFill>
              </a:rPr>
              <a:t>Extremely hard and brittle materials or Difficult to machine materials are difficult to machine by traditional machining processes.</a:t>
            </a:r>
          </a:p>
          <a:p>
            <a:pPr algn="just" eaLnBrk="1" hangingPunct="1">
              <a:buFontTx/>
              <a:buChar char="•"/>
            </a:pPr>
            <a:r>
              <a:rPr lang="en-US" sz="2000" dirty="0" smtClean="0">
                <a:solidFill>
                  <a:schemeClr val="bg1"/>
                </a:solidFill>
              </a:rPr>
              <a:t> When the work piece is too flexible or slender to support the cutting or grinding forces.</a:t>
            </a:r>
          </a:p>
          <a:p>
            <a:pPr algn="just" eaLnBrk="1" hangingPunct="1">
              <a:buFontTx/>
              <a:buChar char="•"/>
            </a:pPr>
            <a:r>
              <a:rPr lang="en-US" sz="2000" dirty="0" smtClean="0">
                <a:solidFill>
                  <a:schemeClr val="bg1"/>
                </a:solidFill>
              </a:rPr>
              <a:t> When the shape of the part is too complex.</a:t>
            </a:r>
          </a:p>
          <a:p>
            <a:pPr algn="just" eaLnBrk="1" hangingPunct="1">
              <a:buFontTx/>
              <a:buChar char="•"/>
            </a:pPr>
            <a:r>
              <a:rPr lang="en-US" sz="2000" dirty="0" smtClean="0">
                <a:solidFill>
                  <a:schemeClr val="bg1"/>
                </a:solidFill>
              </a:rPr>
              <a:t> Intricate shaped blind hole – e.g. square hole of 15 mmx15 mm with a depth of 30 mm </a:t>
            </a:r>
          </a:p>
          <a:p>
            <a:pPr algn="just" eaLnBrk="1" hangingPunct="1">
              <a:buFontTx/>
              <a:buChar char="•"/>
            </a:pPr>
            <a:r>
              <a:rPr lang="en-US" sz="2000" dirty="0" smtClean="0">
                <a:solidFill>
                  <a:schemeClr val="bg1"/>
                </a:solidFill>
              </a:rPr>
              <a:t> Deep hole with small hole diameter – e.g. φ 1.5 mm hole with l/d = 20 </a:t>
            </a:r>
          </a:p>
          <a:p>
            <a:pPr algn="just" eaLnBrk="1" hangingPunct="1">
              <a:buFontTx/>
              <a:buChar char="•"/>
            </a:pPr>
            <a:r>
              <a:rPr lang="en-US" sz="2000" dirty="0" smtClean="0">
                <a:solidFill>
                  <a:schemeClr val="bg1"/>
                </a:solidFill>
              </a:rPr>
              <a:t> Machining of composites. </a:t>
            </a:r>
          </a:p>
          <a:p>
            <a:pPr algn="just" eaLnBrk="1" hangingPunct="1">
              <a:buFontTx/>
              <a:buChar char="•"/>
            </a:pPr>
            <a:endParaRPr lang="en-US" sz="2000" dirty="0" smtClean="0">
              <a:solidFill>
                <a:schemeClr val="bg1"/>
              </a:solidFill>
            </a:endParaRPr>
          </a:p>
          <a:p>
            <a:pPr algn="just" eaLnBrk="1" hangingPunct="1"/>
            <a:endParaRPr lang="en-US" sz="2000" dirty="0" smtClean="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fontAlgn="auto" hangingPunct="1">
              <a:spcBef>
                <a:spcPts val="600"/>
              </a:spcBef>
              <a:spcAft>
                <a:spcPts val="0"/>
              </a:spcAft>
              <a:defRPr/>
            </a:pPr>
            <a:r>
              <a:rPr lang="en-US" dirty="0">
                <a:solidFill>
                  <a:schemeClr val="tx2">
                    <a:satMod val="130000"/>
                  </a:schemeClr>
                </a:solidFill>
              </a:rPr>
              <a:t>Classification of Nontraditional Processes by Type of Energy Used </a:t>
            </a:r>
          </a:p>
        </p:txBody>
      </p:sp>
      <p:sp>
        <p:nvSpPr>
          <p:cNvPr id="17411" name="Rectangle 3"/>
          <p:cNvSpPr>
            <a:spLocks noGrp="1" noChangeArrowheads="1"/>
          </p:cNvSpPr>
          <p:nvPr>
            <p:ph idx="1"/>
          </p:nvPr>
        </p:nvSpPr>
        <p:spPr>
          <a:xfrm>
            <a:off x="990600" y="1981200"/>
            <a:ext cx="7499350" cy="4572000"/>
          </a:xfrm>
        </p:spPr>
        <p:txBody>
          <a:bodyPr>
            <a:normAutofit fontScale="92500" lnSpcReduction="10000"/>
          </a:bodyPr>
          <a:lstStyle/>
          <a:p>
            <a:pPr eaLnBrk="1" hangingPunct="1">
              <a:lnSpc>
                <a:spcPct val="90000"/>
              </a:lnSpc>
            </a:pPr>
            <a:r>
              <a:rPr lang="en-US" sz="2400" i="1" dirty="0" smtClean="0"/>
              <a:t>Mechanical</a:t>
            </a:r>
            <a:r>
              <a:rPr lang="en-US" sz="2400" dirty="0" smtClean="0"/>
              <a:t> ‑ erosion of work material by a high velocity stream of abrasives or fluid (or both) is the typical form of mechanical action </a:t>
            </a:r>
          </a:p>
          <a:p>
            <a:pPr eaLnBrk="1" hangingPunct="1">
              <a:lnSpc>
                <a:spcPct val="90000"/>
              </a:lnSpc>
            </a:pPr>
            <a:endParaRPr lang="en-US" sz="2400" dirty="0" smtClean="0"/>
          </a:p>
          <a:p>
            <a:pPr eaLnBrk="1" hangingPunct="1">
              <a:lnSpc>
                <a:spcPct val="90000"/>
              </a:lnSpc>
            </a:pPr>
            <a:r>
              <a:rPr lang="en-US" sz="2400" i="1" dirty="0" smtClean="0"/>
              <a:t>Electrical</a:t>
            </a:r>
            <a:r>
              <a:rPr lang="en-US" sz="2400" dirty="0" smtClean="0"/>
              <a:t> ‑ electrochemical energy to remove material (reverse of electroplating) </a:t>
            </a:r>
          </a:p>
          <a:p>
            <a:pPr eaLnBrk="1" hangingPunct="1">
              <a:lnSpc>
                <a:spcPct val="90000"/>
              </a:lnSpc>
            </a:pPr>
            <a:endParaRPr lang="en-US" sz="2400" dirty="0" smtClean="0"/>
          </a:p>
          <a:p>
            <a:pPr eaLnBrk="1" hangingPunct="1">
              <a:lnSpc>
                <a:spcPct val="90000"/>
              </a:lnSpc>
            </a:pPr>
            <a:r>
              <a:rPr lang="en-US" sz="2400" i="1" dirty="0" smtClean="0"/>
              <a:t>Thermal</a:t>
            </a:r>
            <a:r>
              <a:rPr lang="en-US" sz="2400" dirty="0" smtClean="0"/>
              <a:t> – thermal energy usually applied to small portion of work surface, causing that portion to be removed by fusion and/or vaporization</a:t>
            </a:r>
          </a:p>
          <a:p>
            <a:pPr eaLnBrk="1" hangingPunct="1">
              <a:lnSpc>
                <a:spcPct val="90000"/>
              </a:lnSpc>
            </a:pPr>
            <a:endParaRPr lang="en-US" sz="2400" dirty="0" smtClean="0"/>
          </a:p>
          <a:p>
            <a:pPr eaLnBrk="1" hangingPunct="1">
              <a:lnSpc>
                <a:spcPct val="90000"/>
              </a:lnSpc>
            </a:pPr>
            <a:r>
              <a:rPr lang="en-US" sz="2400" i="1" dirty="0" smtClean="0"/>
              <a:t>Chemical</a:t>
            </a:r>
            <a:r>
              <a:rPr lang="en-US" sz="2400" dirty="0" smtClean="0"/>
              <a:t> – chemical etchants selectively remove material from portions of </a:t>
            </a:r>
            <a:r>
              <a:rPr lang="en-US" sz="2400" dirty="0" err="1" smtClean="0"/>
              <a:t>workpart</a:t>
            </a:r>
            <a:r>
              <a:rPr lang="en-US" sz="2400" dirty="0" smtClean="0"/>
              <a:t>, while other portions are protected by a mask</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fontAlgn="auto" hangingPunct="1">
              <a:spcBef>
                <a:spcPts val="600"/>
              </a:spcBef>
              <a:spcAft>
                <a:spcPts val="0"/>
              </a:spcAft>
              <a:defRPr/>
            </a:pPr>
            <a:r>
              <a:rPr lang="en-US" dirty="0" smtClean="0">
                <a:solidFill>
                  <a:schemeClr val="tx2">
                    <a:satMod val="130000"/>
                  </a:schemeClr>
                </a:solidFill>
              </a:rPr>
              <a:t>I. Mechanical </a:t>
            </a:r>
            <a:r>
              <a:rPr lang="en-US" dirty="0">
                <a:solidFill>
                  <a:schemeClr val="tx2">
                    <a:satMod val="130000"/>
                  </a:schemeClr>
                </a:solidFill>
              </a:rPr>
              <a:t>Energy Processes</a:t>
            </a:r>
          </a:p>
        </p:txBody>
      </p:sp>
      <p:sp>
        <p:nvSpPr>
          <p:cNvPr id="18435" name="Rectangle 3"/>
          <p:cNvSpPr>
            <a:spLocks noGrp="1" noChangeArrowheads="1"/>
          </p:cNvSpPr>
          <p:nvPr>
            <p:ph idx="1"/>
          </p:nvPr>
        </p:nvSpPr>
        <p:spPr>
          <a:xfrm>
            <a:off x="1435100" y="2057400"/>
            <a:ext cx="7499350" cy="4191000"/>
          </a:xfrm>
        </p:spPr>
        <p:txBody>
          <a:bodyPr/>
          <a:lstStyle/>
          <a:p>
            <a:pPr eaLnBrk="1" hangingPunct="1"/>
            <a:r>
              <a:rPr lang="en-US" sz="2800" smtClean="0"/>
              <a:t>Ultrasonic machining</a:t>
            </a:r>
          </a:p>
          <a:p>
            <a:pPr eaLnBrk="1" hangingPunct="1"/>
            <a:r>
              <a:rPr lang="en-US" sz="2800" smtClean="0"/>
              <a:t>Water jet cutting</a:t>
            </a:r>
          </a:p>
          <a:p>
            <a:pPr eaLnBrk="1" hangingPunct="1"/>
            <a:r>
              <a:rPr lang="en-US" sz="2800" smtClean="0"/>
              <a:t>Abrasive water jet cutting</a:t>
            </a:r>
          </a:p>
          <a:p>
            <a:pPr eaLnBrk="1" hangingPunct="1"/>
            <a:r>
              <a:rPr lang="en-US" sz="2800" smtClean="0"/>
              <a:t>Abrasive jet machining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eaLnBrk="1" fontAlgn="auto" hangingPunct="1">
              <a:spcBef>
                <a:spcPts val="600"/>
              </a:spcBef>
              <a:spcAft>
                <a:spcPts val="0"/>
              </a:spcAft>
              <a:defRPr/>
            </a:pPr>
            <a:r>
              <a:rPr lang="en-US" dirty="0" smtClean="0">
                <a:solidFill>
                  <a:schemeClr val="tx2">
                    <a:satMod val="130000"/>
                  </a:schemeClr>
                </a:solidFill>
              </a:rPr>
              <a:t>II.  Electrochemical </a:t>
            </a:r>
            <a:r>
              <a:rPr lang="en-US" dirty="0">
                <a:solidFill>
                  <a:schemeClr val="tx2">
                    <a:satMod val="130000"/>
                  </a:schemeClr>
                </a:solidFill>
              </a:rPr>
              <a:t>Machining Processes</a:t>
            </a:r>
          </a:p>
        </p:txBody>
      </p:sp>
      <p:sp>
        <p:nvSpPr>
          <p:cNvPr id="26627" name="Rectangle 3"/>
          <p:cNvSpPr>
            <a:spLocks noGrp="1" noChangeArrowheads="1"/>
          </p:cNvSpPr>
          <p:nvPr>
            <p:ph idx="1"/>
          </p:nvPr>
        </p:nvSpPr>
        <p:spPr/>
        <p:txBody>
          <a:bodyPr/>
          <a:lstStyle/>
          <a:p>
            <a:pPr eaLnBrk="1" hangingPunct="1"/>
            <a:r>
              <a:rPr lang="en-US" sz="2400" smtClean="0"/>
              <a:t>Electrical energy used in combination with chemical reactions to remove material</a:t>
            </a:r>
          </a:p>
          <a:p>
            <a:pPr eaLnBrk="1" hangingPunct="1"/>
            <a:r>
              <a:rPr lang="en-US" sz="2400" smtClean="0"/>
              <a:t>Reverse of electroplating</a:t>
            </a:r>
          </a:p>
          <a:p>
            <a:pPr eaLnBrk="1" hangingPunct="1"/>
            <a:r>
              <a:rPr lang="en-US" sz="2400" smtClean="0"/>
              <a:t>Work material must be a conductor</a:t>
            </a:r>
          </a:p>
          <a:p>
            <a:pPr eaLnBrk="1" hangingPunct="1"/>
            <a:r>
              <a:rPr lang="en-US" sz="2400" smtClean="0"/>
              <a:t>Processes:</a:t>
            </a:r>
          </a:p>
          <a:p>
            <a:pPr lvl="1" eaLnBrk="1" hangingPunct="1"/>
            <a:r>
              <a:rPr lang="en-US" sz="2000" smtClean="0"/>
              <a:t>Electrochemical machining (ECM)</a:t>
            </a:r>
          </a:p>
          <a:p>
            <a:pPr lvl="1" eaLnBrk="1" hangingPunct="1"/>
            <a:r>
              <a:rPr lang="en-US" sz="2000" smtClean="0"/>
              <a:t>Electrochemical deburring (ECD)</a:t>
            </a:r>
          </a:p>
          <a:p>
            <a:pPr lvl="1" eaLnBrk="1" hangingPunct="1"/>
            <a:r>
              <a:rPr lang="en-US" sz="2000" smtClean="0"/>
              <a:t>Electrochemical grinding (ECG)</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fontAlgn="auto" hangingPunct="1">
              <a:spcBef>
                <a:spcPts val="600"/>
              </a:spcBef>
              <a:spcAft>
                <a:spcPts val="0"/>
              </a:spcAft>
              <a:defRPr/>
            </a:pPr>
            <a:r>
              <a:rPr lang="en-US">
                <a:solidFill>
                  <a:schemeClr val="tx2">
                    <a:satMod val="130000"/>
                  </a:schemeClr>
                </a:solidFill>
              </a:rPr>
              <a:t>Thermal Energy Processes</a:t>
            </a:r>
          </a:p>
        </p:txBody>
      </p:sp>
      <p:sp>
        <p:nvSpPr>
          <p:cNvPr id="31747" name="Rectangle 3"/>
          <p:cNvSpPr>
            <a:spLocks noGrp="1" noChangeArrowheads="1"/>
          </p:cNvSpPr>
          <p:nvPr>
            <p:ph idx="1"/>
          </p:nvPr>
        </p:nvSpPr>
        <p:spPr/>
        <p:txBody>
          <a:bodyPr/>
          <a:lstStyle/>
          <a:p>
            <a:pPr eaLnBrk="1" hangingPunct="1"/>
            <a:r>
              <a:rPr lang="en-US" sz="2800" smtClean="0"/>
              <a:t>Electric discharge machining </a:t>
            </a:r>
          </a:p>
          <a:p>
            <a:pPr eaLnBrk="1" hangingPunct="1"/>
            <a:r>
              <a:rPr lang="en-US" sz="2800" smtClean="0"/>
              <a:t>Electric discharge wire cutting</a:t>
            </a:r>
          </a:p>
          <a:p>
            <a:pPr eaLnBrk="1" hangingPunct="1"/>
            <a:r>
              <a:rPr lang="en-US" sz="2800" smtClean="0"/>
              <a:t>Electron beam machining</a:t>
            </a:r>
          </a:p>
          <a:p>
            <a:pPr eaLnBrk="1" hangingPunct="1"/>
            <a:r>
              <a:rPr lang="en-US" sz="2800" smtClean="0"/>
              <a:t>Laser beam machining</a:t>
            </a:r>
          </a:p>
          <a:p>
            <a:pPr eaLnBrk="1" hangingPunct="1"/>
            <a:r>
              <a:rPr lang="en-US" sz="2800" smtClean="0"/>
              <a:t>Plasma arc machining</a:t>
            </a: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49</TotalTime>
  <Words>757</Words>
  <Application>Microsoft Office PowerPoint</Application>
  <PresentationFormat>On-screen Show (4:3)</PresentationFormat>
  <Paragraphs>95</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Apex</vt:lpstr>
      <vt:lpstr> Non-traditional Machining Processes</vt:lpstr>
      <vt:lpstr> Non-traditional Machining Processes</vt:lpstr>
      <vt:lpstr> Non-traditional Machining Processes</vt:lpstr>
      <vt:lpstr> Non-traditional Machining Processes</vt:lpstr>
      <vt:lpstr> Needs for Non Traditional Machining</vt:lpstr>
      <vt:lpstr>Classification of Nontraditional Processes by Type of Energy Used </vt:lpstr>
      <vt:lpstr>I. Mechanical Energy Processes</vt:lpstr>
      <vt:lpstr>II.  Electrochemical Machining Processes</vt:lpstr>
      <vt:lpstr>Thermal Energy Processes</vt:lpstr>
      <vt:lpstr>IV.  Chemical Machining (CHM)</vt:lpstr>
      <vt:lpstr>Grinding</vt:lpstr>
      <vt:lpstr>Abrasive Grinding</vt:lpstr>
      <vt:lpstr>Standard Grinding Wheel Designation</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 traditional Processes Defined</dc:title>
  <dc:creator>Saurabh</dc:creator>
  <cp:lastModifiedBy>TPO</cp:lastModifiedBy>
  <cp:revision>33</cp:revision>
  <dcterms:created xsi:type="dcterms:W3CDTF">2006-08-16T00:00:00Z</dcterms:created>
  <dcterms:modified xsi:type="dcterms:W3CDTF">2019-06-18T06:50:14Z</dcterms:modified>
</cp:coreProperties>
</file>